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0"/>
  </p:notesMasterIdLst>
  <p:sldIdLst>
    <p:sldId id="258" r:id="rId2"/>
    <p:sldId id="257" r:id="rId3"/>
    <p:sldId id="259" r:id="rId4"/>
    <p:sldId id="266" r:id="rId5"/>
    <p:sldId id="260" r:id="rId6"/>
    <p:sldId id="271" r:id="rId7"/>
    <p:sldId id="267" r:id="rId8"/>
    <p:sldId id="269" r:id="rId9"/>
    <p:sldId id="270" r:id="rId10"/>
    <p:sldId id="268" r:id="rId11"/>
    <p:sldId id="261" r:id="rId12"/>
    <p:sldId id="265" r:id="rId13"/>
    <p:sldId id="273" r:id="rId14"/>
    <p:sldId id="274" r:id="rId15"/>
    <p:sldId id="272" r:id="rId16"/>
    <p:sldId id="262" r:id="rId17"/>
    <p:sldId id="26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/>
    <p:restoredTop sz="88141"/>
  </p:normalViewPr>
  <p:slideViewPr>
    <p:cSldViewPr snapToGrid="0" snapToObjects="1">
      <p:cViewPr>
        <p:scale>
          <a:sx n="80" d="100"/>
          <a:sy n="80" d="100"/>
        </p:scale>
        <p:origin x="10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275D7-1770-D649-A726-5C0A3CF12B85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4D5-5C7D-D84D-91EB-10658645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Practically</a:t>
            </a:r>
            <a:r>
              <a:rPr lang="en-US" baseline="0" dirty="0" smtClean="0"/>
              <a:t> begged for a slot at the European JS conference</a:t>
            </a:r>
          </a:p>
          <a:p>
            <a:endParaRPr lang="en-US" baseline="0" dirty="0" smtClean="0"/>
          </a:p>
          <a:p>
            <a:r>
              <a:rPr lang="en-US" dirty="0" smtClean="0"/>
              <a:t>- Fast forward a few years later in 2012</a:t>
            </a:r>
            <a:r>
              <a:rPr lang="is-IS" dirty="0" smtClean="0"/>
              <a:t>…looking better!</a:t>
            </a:r>
            <a:r>
              <a:rPr lang="is-IS" baseline="0" dirty="0" smtClean="0"/>
              <a:t> Fancy hairdy and everything...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1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 Before JS wouldn't run the same way in diff browsers.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now if you click this thing, this over here will change...it became dynamic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This age was called browser wars</a:t>
            </a:r>
            <a:r>
              <a:rPr lang="is-IS" dirty="0" smtClean="0"/>
              <a:t>…and they all ran JS diff </a:t>
            </a:r>
            <a:r>
              <a:rPr lang="is-IS" b="1" dirty="0" smtClean="0"/>
              <a:t>(J</a:t>
            </a:r>
            <a:r>
              <a:rPr lang="en-US" b="1" dirty="0" smtClean="0"/>
              <a:t>o</a:t>
            </a:r>
            <a:r>
              <a:rPr lang="is-IS" b="1" dirty="0" smtClean="0"/>
              <a:t>hn interjects here ...)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59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6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6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URL is like you making a CALL.  </a:t>
            </a:r>
          </a:p>
          <a:p>
            <a:r>
              <a:rPr lang="en-US" baseline="0" dirty="0" smtClean="0"/>
              <a:t>	The domain part is the phone number.  </a:t>
            </a:r>
          </a:p>
          <a:p>
            <a:r>
              <a:rPr lang="en-US" baseline="0" dirty="0" smtClean="0"/>
              <a:t>	The stuff after the ”/” is the path or the actual request (like who do you want to talk to?)</a:t>
            </a:r>
          </a:p>
          <a:p>
            <a:r>
              <a:rPr lang="en-US" baseline="0" dirty="0" smtClean="0"/>
              <a:t>	Sometimes there’s a port (:8080) and that’s like the extension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Server is like the operator.  Remember seeing the old switchboard operators?</a:t>
            </a:r>
          </a:p>
          <a:p>
            <a:r>
              <a:rPr lang="en-US" baseline="0" dirty="0" smtClean="0"/>
              <a:t>	It answers the call</a:t>
            </a:r>
          </a:p>
          <a:p>
            <a:r>
              <a:rPr lang="en-US" baseline="0" dirty="0" smtClean="0"/>
              <a:t>	And figures out how to route it to the </a:t>
            </a:r>
            <a:r>
              <a:rPr lang="en-US" baseline="0" dirty="0" err="1" smtClean="0"/>
              <a:t>righe</a:t>
            </a:r>
            <a:r>
              <a:rPr lang="en-US" baseline="0" dirty="0" smtClean="0"/>
              <a:t> person to handle the request</a:t>
            </a:r>
          </a:p>
          <a:p>
            <a:r>
              <a:rPr lang="en-US" baseline="0" dirty="0" smtClean="0"/>
              <a:t>	Waits</a:t>
            </a:r>
          </a:p>
          <a:p>
            <a:r>
              <a:rPr lang="en-US" baseline="0" dirty="0" smtClean="0"/>
              <a:t>	Makes connections</a:t>
            </a:r>
          </a:p>
          <a:p>
            <a:r>
              <a:rPr lang="en-US" baseline="0" dirty="0" smtClean="0"/>
              <a:t>	Moves the wires around</a:t>
            </a:r>
          </a:p>
          <a:p>
            <a:r>
              <a:rPr lang="en-US" baseline="0" dirty="0" smtClean="0"/>
              <a:t>	Over and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7B09-F5DA-1546-B045-5BF9727944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delegating</a:t>
            </a:r>
            <a:r>
              <a:rPr lang="en-US" baseline="0" dirty="0" smtClean="0"/>
              <a:t> and playing traffic cop for all of that craziness </a:t>
            </a:r>
            <a:r>
              <a:rPr lang="is-IS" baseline="0" dirty="0" smtClean="0"/>
              <a:t>… a Node server is totally self contained.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It listens</a:t>
            </a:r>
          </a:p>
          <a:p>
            <a:r>
              <a:rPr lang="is-IS" baseline="0" dirty="0" smtClean="0"/>
              <a:t>It reacts</a:t>
            </a:r>
          </a:p>
          <a:p>
            <a:r>
              <a:rPr lang="is-IS" baseline="0" dirty="0" smtClean="0"/>
              <a:t>It does the work</a:t>
            </a:r>
          </a:p>
          <a:p>
            <a:r>
              <a:rPr lang="is-IS" baseline="0" dirty="0" smtClean="0"/>
              <a:t>It makes the output</a:t>
            </a:r>
          </a:p>
          <a:p>
            <a:r>
              <a:rPr lang="en-US" baseline="0" dirty="0" smtClean="0"/>
              <a:t>A</a:t>
            </a:r>
            <a:r>
              <a:rPr lang="is-IS" baseline="0" dirty="0" smtClean="0"/>
              <a:t>nd it sends it to you</a:t>
            </a:r>
          </a:p>
          <a:p>
            <a:r>
              <a:rPr lang="is-IS" baseline="0" dirty="0" smtClean="0"/>
              <a:t>And it all is optimized and written in a common language!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67B09-F5DA-1546-B045-5BF9727944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3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2973" y="4667692"/>
            <a:ext cx="10058400" cy="151811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Intro to HTML/CSS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6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616688"/>
            <a:ext cx="10058400" cy="11206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4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19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847906"/>
            <a:ext cx="12199458" cy="1010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5" y="5783898"/>
            <a:ext cx="12188825" cy="159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880" y="1456367"/>
            <a:ext cx="5125780" cy="41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3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7517"/>
            <a:ext cx="12192000" cy="33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2" y="-896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701749"/>
            <a:ext cx="10058400" cy="807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Intro to HTML/CSS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57" y="6294457"/>
            <a:ext cx="845641" cy="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8" r:id="rId7"/>
    <p:sldLayoutId id="2147483729" r:id="rId8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>
              <a:lumMod val="50000"/>
            </a:schemeClr>
          </a:solidFill>
          <a:latin typeface="Silom" charset="-34"/>
          <a:ea typeface="Silom" charset="-34"/>
          <a:cs typeface="Silom" charset="-34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main.com/page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-Codes-Now/Intro-to-Node-Part-1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de.c9.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e-Codes-Now/Intro-to-Node-Part-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ecodesnow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4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9949"/>
            <a:ext cx="10058400" cy="8076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History of how Node came to be: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2908300"/>
            <a:ext cx="11137900" cy="33528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So when Ryan </a:t>
            </a:r>
            <a:r>
              <a:rPr lang="en-US" dirty="0" smtClean="0"/>
              <a:t>Dahl realized that all </a:t>
            </a:r>
            <a:r>
              <a:rPr lang="en-US" dirty="0"/>
              <a:t>major browsers </a:t>
            </a:r>
            <a:r>
              <a:rPr lang="en-US" dirty="0" smtClean="0"/>
              <a:t>used </a:t>
            </a:r>
            <a:r>
              <a:rPr lang="en-US" b="1" dirty="0" err="1" smtClean="0"/>
              <a:t>WebKit</a:t>
            </a:r>
            <a:r>
              <a:rPr lang="en-US" dirty="0"/>
              <a:t>, which used </a:t>
            </a:r>
            <a:r>
              <a:rPr lang="en-US" b="1" dirty="0" smtClean="0"/>
              <a:t>V8</a:t>
            </a:r>
            <a:r>
              <a:rPr lang="is-IS" dirty="0" smtClean="0"/>
              <a:t>…he realized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opened the door for creating </a:t>
            </a:r>
            <a:r>
              <a:rPr lang="en-US" dirty="0" smtClean="0"/>
              <a:t>Node! 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Developers </a:t>
            </a:r>
            <a:r>
              <a:rPr lang="en-US" dirty="0"/>
              <a:t>who wanted to be </a:t>
            </a:r>
            <a:r>
              <a:rPr lang="en-US" dirty="0" smtClean="0"/>
              <a:t>full-stack no </a:t>
            </a:r>
            <a:r>
              <a:rPr lang="en-US" dirty="0"/>
              <a:t>longer needed to learn a whole other language. </a:t>
            </a:r>
            <a:r>
              <a:rPr lang="en-US" dirty="0" smtClean="0"/>
              <a:t>Now all they had to do was learn how to use the Node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nvironment </a:t>
            </a:r>
            <a:r>
              <a:rPr lang="en-US" dirty="0" smtClean="0"/>
              <a:t>and pair it with JavaScript! </a:t>
            </a:r>
          </a:p>
          <a:p>
            <a:endParaRPr lang="en-US" dirty="0"/>
          </a:p>
        </p:txBody>
      </p:sp>
      <p:sp>
        <p:nvSpPr>
          <p:cNvPr id="4" name="Down Arrow Callout 3"/>
          <p:cNvSpPr/>
          <p:nvPr/>
        </p:nvSpPr>
        <p:spPr>
          <a:xfrm>
            <a:off x="5935577" y="1109646"/>
            <a:ext cx="2685047" cy="1805338"/>
          </a:xfrm>
          <a:prstGeom prst="downArrowCallou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</a:t>
            </a:r>
            <a:r>
              <a:rPr lang="en-US" smtClean="0"/>
              <a:t>browser engine; this renders the HTML/CSS on your browser</a:t>
            </a:r>
            <a:endParaRPr lang="en-US" dirty="0"/>
          </a:p>
        </p:txBody>
      </p:sp>
      <p:sp>
        <p:nvSpPr>
          <p:cNvPr id="5" name="Up Arrow Callout 4"/>
          <p:cNvSpPr/>
          <p:nvPr/>
        </p:nvSpPr>
        <p:spPr>
          <a:xfrm>
            <a:off x="7379366" y="3241842"/>
            <a:ext cx="3270584" cy="193975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JavaScript engine that is used in Google Chrome; this </a:t>
            </a:r>
            <a:r>
              <a:rPr lang="en-US" smtClean="0"/>
              <a:t>executes the JS in your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are the top benefits of Node 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95034"/>
            <a:ext cx="10058400" cy="216746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Previous </a:t>
            </a:r>
            <a:r>
              <a:rPr lang="en-US" sz="2400" dirty="0" smtClean="0"/>
              <a:t>Front-End </a:t>
            </a:r>
            <a:r>
              <a:rPr lang="en-US" sz="2400" dirty="0"/>
              <a:t>JS person who could before only work in the browser, can now do </a:t>
            </a:r>
            <a:r>
              <a:rPr lang="en-US" sz="2400" dirty="0" smtClean="0"/>
              <a:t>all kinds of things.  (EX: command </a:t>
            </a:r>
            <a:r>
              <a:rPr lang="en-US" sz="2400" dirty="0"/>
              <a:t>line </a:t>
            </a:r>
            <a:r>
              <a:rPr lang="en-US" sz="2400" dirty="0" smtClean="0"/>
              <a:t>application) </a:t>
            </a:r>
            <a:r>
              <a:rPr lang="en-US" sz="2400" dirty="0"/>
              <a:t>	</a:t>
            </a:r>
            <a:endParaRPr lang="en-US" sz="2400" dirty="0" smtClean="0"/>
          </a:p>
          <a:p>
            <a:pPr>
              <a:buFont typeface="Wingdings" charset="2"/>
              <a:buChar char="§"/>
            </a:pPr>
            <a:r>
              <a:rPr lang="en-US" sz="2400" b="1" dirty="0" smtClean="0"/>
              <a:t>It can be used to make your own web server</a:t>
            </a:r>
            <a:r>
              <a:rPr lang="en-US" sz="2400" dirty="0" smtClean="0"/>
              <a:t>; </a:t>
            </a:r>
            <a:r>
              <a:rPr lang="en-US" sz="2400" dirty="0"/>
              <a:t>node servers are self </a:t>
            </a:r>
            <a:r>
              <a:rPr lang="en-US" sz="2400" dirty="0" smtClean="0"/>
              <a:t>contained. </a:t>
            </a:r>
            <a:r>
              <a:rPr lang="en-US" sz="2400" dirty="0"/>
              <a:t>	</a:t>
            </a:r>
            <a:endParaRPr lang="en-US" sz="2400" dirty="0" smtClean="0"/>
          </a:p>
          <a:p>
            <a:pPr>
              <a:buFont typeface="Wingdings" charset="2"/>
              <a:buChar char="§"/>
            </a:pPr>
            <a:r>
              <a:rPr lang="en-US" sz="2400" b="1" dirty="0" smtClean="0"/>
              <a:t>It’s asynchronous</a:t>
            </a:r>
            <a:r>
              <a:rPr lang="en-US" sz="2400" dirty="0"/>
              <a:t>;</a:t>
            </a:r>
            <a:r>
              <a:rPr lang="en-US" sz="2400" dirty="0" smtClean="0"/>
              <a:t> </a:t>
            </a:r>
            <a:r>
              <a:rPr lang="en-US" sz="2400" dirty="0"/>
              <a:t>you are just waiting for the </a:t>
            </a:r>
            <a:r>
              <a:rPr lang="en-US" sz="2400" dirty="0" smtClean="0"/>
              <a:t>slowest JS function </a:t>
            </a:r>
            <a:r>
              <a:rPr lang="en-US" sz="2400" dirty="0"/>
              <a:t>to </a:t>
            </a:r>
            <a:r>
              <a:rPr lang="en-US" sz="2400" dirty="0" smtClean="0"/>
              <a:t>finish </a:t>
            </a:r>
            <a:r>
              <a:rPr lang="en-US" sz="2400" b="1" dirty="0" err="1" smtClean="0"/>
              <a:t>v.s</a:t>
            </a:r>
            <a:r>
              <a:rPr lang="en-US" sz="2400" b="1" dirty="0" smtClean="0"/>
              <a:t>.</a:t>
            </a:r>
            <a:r>
              <a:rPr lang="en-US" sz="2400" dirty="0" smtClean="0"/>
              <a:t> running One. At. A. 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7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82" y="505234"/>
            <a:ext cx="6631060" cy="4435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1" y="505234"/>
            <a:ext cx="6801851" cy="154004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How do servers work anyway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98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in my day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762369" y="1132399"/>
            <a:ext cx="3111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http://www.domain.com/page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web server tries to “handle” your request </a:t>
            </a:r>
            <a:r>
              <a:rPr lang="is-IS" dirty="0" smtClean="0"/>
              <a:t>…</a:t>
            </a:r>
          </a:p>
          <a:p>
            <a:endParaRPr lang="is-IS" dirty="0" smtClean="0"/>
          </a:p>
          <a:p>
            <a:r>
              <a:rPr lang="is-IS" dirty="0" smtClean="0"/>
              <a:t>Do I have a file?</a:t>
            </a:r>
          </a:p>
          <a:p>
            <a:r>
              <a:rPr lang="is-IS" dirty="0" smtClean="0"/>
              <a:t>Is there a folder?</a:t>
            </a:r>
          </a:p>
          <a:p>
            <a:r>
              <a:rPr lang="is-IS" dirty="0" smtClean="0"/>
              <a:t>Is there a PHP, Perl, Ruby App?</a:t>
            </a:r>
          </a:p>
          <a:p>
            <a:r>
              <a:rPr lang="is-IS" dirty="0" smtClean="0"/>
              <a:t>Is there some Java to run?</a:t>
            </a:r>
            <a:br>
              <a:rPr lang="is-IS" dirty="0" smtClean="0"/>
            </a:br>
            <a:r>
              <a:rPr lang="is-IS" dirty="0" smtClean="0"/>
              <a:t>Do I need to go somewhere?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678135"/>
            <a:ext cx="6468352" cy="5007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5" y="1678135"/>
            <a:ext cx="6050849" cy="4683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4" y="1678134"/>
            <a:ext cx="6686377" cy="5175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62369" y="4389693"/>
            <a:ext cx="2927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Once it figures all of </a:t>
            </a:r>
            <a:r>
              <a:rPr lang="en-US" b="1" smtClean="0"/>
              <a:t>that out</a:t>
            </a:r>
          </a:p>
          <a:p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work to generate HTML is then delegated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HTML </a:t>
            </a:r>
            <a:r>
              <a:rPr lang="en-US" dirty="0" smtClean="0"/>
              <a:t>is returned </a:t>
            </a:r>
            <a:r>
              <a:rPr lang="en-US" dirty="0"/>
              <a:t>to </a:t>
            </a:r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712900"/>
            <a:ext cx="10058400" cy="807613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743711" y="1520513"/>
            <a:ext cx="3651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of that madness is now code.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route (/</a:t>
            </a:r>
            <a:r>
              <a:rPr lang="en-US" dirty="0" err="1" smtClean="0"/>
              <a:t>phae</a:t>
            </a:r>
            <a:r>
              <a:rPr lang="en-US" dirty="0" smtClean="0"/>
              <a:t>) is now a function instead of Filesystem hops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That function might spawn some service calls to fetch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renderer maps data (if any) to a template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HTML is given to the user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8919643" y="5190448"/>
            <a:ext cx="831273" cy="87859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" y="2066265"/>
            <a:ext cx="5410395" cy="41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6951"/>
            <a:ext cx="10058400" cy="80761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Go to Cloud9; online tool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837" y="1506785"/>
            <a:ext cx="4322122" cy="2728331"/>
          </a:xfrm>
        </p:spPr>
        <p:txBody>
          <a:bodyPr>
            <a:normAutofit/>
          </a:bodyPr>
          <a:lstStyle/>
          <a:p>
            <a:r>
              <a:rPr lang="en-US" dirty="0" smtClean="0"/>
              <a:t>Cloud 9: 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ide.c9.io</a:t>
            </a:r>
            <a:r>
              <a:rPr lang="en-US" dirty="0" smtClean="0"/>
              <a:t> </a:t>
            </a:r>
          </a:p>
          <a:p>
            <a:r>
              <a:rPr lang="en-US" dirty="0"/>
              <a:t>GitHub repo for this class: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github.com/She-Codes-Now/Intro-to-Node-Part-1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65" y="1204053"/>
            <a:ext cx="6896883" cy="56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go to GitHub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09362"/>
            <a:ext cx="10058400" cy="46187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github.com/She-Codes-Now/Intro-to-Node-Part-1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Phase 1: ‘Hello world’ method in </a:t>
            </a:r>
            <a:r>
              <a:rPr lang="en-US" dirty="0" err="1" smtClean="0"/>
              <a:t>main.js</a:t>
            </a:r>
            <a:r>
              <a:rPr lang="en-US" dirty="0" smtClean="0"/>
              <a:t> </a:t>
            </a:r>
          </a:p>
          <a:p>
            <a:pPr marL="749808" lvl="1" indent="-457200"/>
            <a:r>
              <a:rPr lang="en-US" dirty="0" smtClean="0"/>
              <a:t>/Route with </a:t>
            </a:r>
            <a:r>
              <a:rPr lang="en-US" dirty="0" err="1" smtClean="0"/>
              <a:t>main.js</a:t>
            </a:r>
            <a:endParaRPr lang="en-US" dirty="0" smtClean="0"/>
          </a:p>
          <a:p>
            <a:pPr marL="749808" lvl="1" indent="-457200"/>
            <a:r>
              <a:rPr lang="en-US" dirty="0" smtClean="0"/>
              <a:t>Bash window; run </a:t>
            </a:r>
            <a:r>
              <a:rPr lang="en-US" b="1" dirty="0" err="1" smtClean="0"/>
              <a:t>npm</a:t>
            </a:r>
            <a:r>
              <a:rPr lang="en-US" b="1" dirty="0" smtClean="0"/>
              <a:t> install</a:t>
            </a:r>
          </a:p>
          <a:p>
            <a:pPr marL="749808" lvl="1" indent="-457200"/>
            <a:r>
              <a:rPr lang="en-US" dirty="0" err="1" smtClean="0"/>
              <a:t>Package.json</a:t>
            </a:r>
            <a:endParaRPr lang="en-US" dirty="0" smtClean="0"/>
          </a:p>
          <a:p>
            <a:pPr marL="749808" lvl="1" indent="-457200"/>
            <a:r>
              <a:rPr lang="en-US" dirty="0" err="1" smtClean="0"/>
              <a:t>Server.js</a:t>
            </a:r>
            <a:r>
              <a:rPr lang="en-US" dirty="0" smtClean="0"/>
              <a:t>; (since we are using Cloud9, you must be on the 8080 port number)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Phase 2: Add Hello World module in </a:t>
            </a:r>
            <a:r>
              <a:rPr lang="en-US" dirty="0" err="1" smtClean="0"/>
              <a:t>main.js</a:t>
            </a:r>
            <a:r>
              <a:rPr lang="en-US" dirty="0" smtClean="0"/>
              <a:t> and use the </a:t>
            </a:r>
            <a:r>
              <a:rPr lang="en-US" dirty="0" err="1" smtClean="0"/>
              <a:t>var</a:t>
            </a:r>
            <a:r>
              <a:rPr lang="en-US" dirty="0" smtClean="0"/>
              <a:t> to require hello-</a:t>
            </a:r>
            <a:r>
              <a:rPr lang="en-US" dirty="0" err="1" smtClean="0"/>
              <a:t>world.js</a:t>
            </a:r>
            <a:endParaRPr lang="en-US" dirty="0" smtClean="0"/>
          </a:p>
          <a:p>
            <a:pPr marL="749808" lvl="1" indent="-457200"/>
            <a:r>
              <a:rPr lang="en-US" dirty="0" smtClean="0"/>
              <a:t>Hello-</a:t>
            </a:r>
            <a:r>
              <a:rPr lang="en-US" dirty="0" err="1" smtClean="0"/>
              <a:t>world.js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Phase 3: Add </a:t>
            </a:r>
            <a:r>
              <a:rPr lang="en-US" dirty="0" err="1" smtClean="0"/>
              <a:t>ejs</a:t>
            </a:r>
            <a:r>
              <a:rPr lang="en-US" dirty="0" smtClean="0"/>
              <a:t> module to </a:t>
            </a:r>
            <a:r>
              <a:rPr lang="en-US" dirty="0" err="1" smtClean="0"/>
              <a:t>package.json</a:t>
            </a:r>
            <a:r>
              <a:rPr lang="en-US" dirty="0" smtClean="0"/>
              <a:t> and use templates in ‘Hello World” app</a:t>
            </a:r>
          </a:p>
          <a:p>
            <a:pPr marL="749808" lvl="1" indent="-457200"/>
            <a:r>
              <a:rPr lang="en-US" dirty="0" smtClean="0"/>
              <a:t>/views with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749808" lvl="1" indent="-457200"/>
            <a:r>
              <a:rPr lang="en-US" dirty="0" smtClean="0"/>
              <a:t>Adding </a:t>
            </a:r>
            <a:r>
              <a:rPr lang="en-US" dirty="0" err="1" smtClean="0"/>
              <a:t>ejs</a:t>
            </a:r>
            <a:r>
              <a:rPr lang="en-US" dirty="0" smtClean="0"/>
              <a:t> to </a:t>
            </a:r>
            <a:r>
              <a:rPr lang="en-US" dirty="0" err="1" smtClean="0"/>
              <a:t>package.json</a:t>
            </a:r>
            <a:endParaRPr lang="en-US" dirty="0" smtClean="0"/>
          </a:p>
          <a:p>
            <a:pPr marL="749808" lvl="1" indent="-457200"/>
            <a:r>
              <a:rPr lang="en-US" dirty="0" smtClean="0"/>
              <a:t>Re-running </a:t>
            </a:r>
            <a:r>
              <a:rPr lang="en-US" dirty="0" err="1" smtClean="0"/>
              <a:t>npm</a:t>
            </a:r>
            <a:r>
              <a:rPr lang="en-US" dirty="0" smtClean="0"/>
              <a:t> install</a:t>
            </a:r>
          </a:p>
          <a:p>
            <a:pPr marL="74980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Basic Components Needed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80" y="2219300"/>
            <a:ext cx="2903220" cy="22511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b="1" dirty="0" smtClean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it-IT" dirty="0" err="1" smtClean="0">
                <a:solidFill>
                  <a:schemeClr val="tx2">
                    <a:lumMod val="75000"/>
                  </a:schemeClr>
                </a:solidFill>
              </a:rPr>
              <a:t>app.get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("/", ())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it-IT" dirty="0" err="1" smtClean="0">
                <a:solidFill>
                  <a:schemeClr val="tx2">
                    <a:lumMod val="75000"/>
                  </a:schemeClr>
                </a:solidFill>
              </a:rPr>
              <a:t>res.send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("Hello World");		</a:t>
            </a:r>
            <a:endParaRPr lang="it-IT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};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2300" y="2219300"/>
            <a:ext cx="374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</a:t>
            </a:r>
          </a:p>
          <a:p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localhost:1000/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Hello?person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=John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4500" y="2219300"/>
            <a:ext cx="240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(3)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Hello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{{person}} </a:t>
            </a:r>
          </a:p>
        </p:txBody>
      </p:sp>
    </p:spTree>
    <p:extLst>
      <p:ext uri="{BB962C8B-B14F-4D97-AF65-F5344CB8AC3E}">
        <p14:creationId xmlns:p14="http://schemas.microsoft.com/office/powerpoint/2010/main" val="89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Learning 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www.node-console.com</a:t>
            </a:r>
            <a:r>
              <a:rPr lang="en-US" dirty="0"/>
              <a:t>/script/code	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codingground.htm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36" y="491196"/>
            <a:ext cx="10572750" cy="206665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Intro to Node</a:t>
            </a:r>
            <a:br>
              <a:rPr lang="en-US" sz="7200" dirty="0" smtClean="0"/>
            </a:br>
            <a:r>
              <a:rPr lang="en-US" sz="3200" dirty="0" smtClean="0"/>
              <a:t>Part I: How does it work?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96489" y="4957010"/>
            <a:ext cx="5053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Instructors: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Alejandra Q.  &amp;   John C.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GitHub handle: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@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alequetzalli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&amp; @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johncokos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Website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http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://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shecodesnow.com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75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Part </a:t>
            </a:r>
            <a:r>
              <a:rPr lang="en-US" dirty="0"/>
              <a:t>1, we will cover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316" y="1845734"/>
            <a:ext cx="1042736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History </a:t>
            </a:r>
            <a:r>
              <a:rPr lang="en-US" sz="2400" dirty="0"/>
              <a:t>of how we came to use </a:t>
            </a:r>
            <a:r>
              <a:rPr lang="en-US" sz="2400" b="1" dirty="0" err="1" smtClean="0"/>
              <a:t>Node.js</a:t>
            </a:r>
            <a:r>
              <a:rPr lang="en-US" sz="2400" dirty="0" smtClean="0"/>
              <a:t>.</a:t>
            </a:r>
            <a:r>
              <a:rPr lang="en-US" sz="2400" dirty="0"/>
              <a:t>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top benefits of </a:t>
            </a:r>
            <a:r>
              <a:rPr lang="en-US" sz="2400" dirty="0" smtClean="0"/>
              <a:t>Node</a:t>
            </a:r>
            <a:r>
              <a:rPr lang="en-US" sz="2400" dirty="0"/>
              <a:t>? </a:t>
            </a:r>
            <a:endParaRPr lang="en-US" sz="2400" dirty="0" smtClean="0"/>
          </a:p>
          <a:p>
            <a:pPr lvl="2">
              <a:buFont typeface="Courier New" charset="0"/>
              <a:buChar char="o"/>
            </a:pPr>
            <a:r>
              <a:rPr lang="en-US" sz="1800" dirty="0"/>
              <a:t> </a:t>
            </a:r>
            <a:r>
              <a:rPr lang="en-US" sz="2000" dirty="0" smtClean="0"/>
              <a:t>You </a:t>
            </a:r>
            <a:r>
              <a:rPr lang="en-US" sz="2000" dirty="0"/>
              <a:t>can make your own server.</a:t>
            </a:r>
          </a:p>
          <a:p>
            <a:pPr lvl="2">
              <a:buFont typeface="Courier New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You </a:t>
            </a:r>
            <a:r>
              <a:rPr lang="en-US" sz="2000" dirty="0"/>
              <a:t>can become a full-stack/back-end developer with your knowledge of JavaScript. (JavaScript developers no longer are forced to learn a new language such as Java to do back end programming!)</a:t>
            </a:r>
          </a:p>
          <a:p>
            <a:pPr lvl="2">
              <a:buFont typeface="Courier New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You </a:t>
            </a:r>
            <a:r>
              <a:rPr lang="en-US" sz="2000" dirty="0"/>
              <a:t>don't need to use bash scripts (which won’t work in a windows machine), and simply write those scripts in JS. 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 servers work anyway?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</a:t>
            </a:r>
            <a:r>
              <a:rPr lang="en-US" sz="2400" dirty="0"/>
              <a:t>a simple </a:t>
            </a:r>
            <a:r>
              <a:rPr lang="en-US" sz="2400" dirty="0" smtClean="0"/>
              <a:t>"</a:t>
            </a:r>
            <a:r>
              <a:rPr lang="en-US" sz="2400" i="1" dirty="0" smtClean="0"/>
              <a:t>HELLO WORLD</a:t>
            </a:r>
            <a:r>
              <a:rPr lang="en-US" sz="2400" dirty="0" smtClean="0"/>
              <a:t>" </a:t>
            </a:r>
            <a:r>
              <a:rPr lang="en-US" sz="2400" dirty="0"/>
              <a:t>app and HTTP server.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5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9245"/>
            <a:ext cx="10058400" cy="1078925"/>
          </a:xfrm>
        </p:spPr>
        <p:txBody>
          <a:bodyPr>
            <a:normAutofit/>
          </a:bodyPr>
          <a:lstStyle/>
          <a:p>
            <a:r>
              <a:rPr lang="en-US" dirty="0" smtClean="0"/>
              <a:t>Did You Know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37348"/>
            <a:ext cx="10058400" cy="3898232"/>
          </a:xfrm>
        </p:spPr>
        <p:txBody>
          <a:bodyPr/>
          <a:lstStyle/>
          <a:p>
            <a:r>
              <a:rPr lang="en-US" dirty="0" smtClean="0"/>
              <a:t>Ryan </a:t>
            </a:r>
            <a:r>
              <a:rPr lang="en-US" dirty="0"/>
              <a:t>Dahl </a:t>
            </a:r>
            <a:r>
              <a:rPr lang="en-US" dirty="0" smtClean="0"/>
              <a:t>was </a:t>
            </a:r>
            <a:r>
              <a:rPr lang="en-US" b="1" dirty="0" smtClean="0"/>
              <a:t>inspired</a:t>
            </a:r>
            <a:r>
              <a:rPr lang="en-US" dirty="0" smtClean="0"/>
              <a:t> to create </a:t>
            </a:r>
            <a:r>
              <a:rPr lang="en-US" b="1" dirty="0" smtClean="0"/>
              <a:t>Node</a:t>
            </a:r>
            <a:r>
              <a:rPr lang="en-US" dirty="0" smtClean="0"/>
              <a:t> after </a:t>
            </a:r>
            <a:r>
              <a:rPr lang="en-US" b="1" dirty="0"/>
              <a:t>seeing a file upload progress bar on Flickr </a:t>
            </a:r>
            <a:r>
              <a:rPr lang="en-US" dirty="0"/>
              <a:t>which didn’t know how many files had been uploaded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browser did not know how much of the file had been uploaded and had to query the Web server</a:t>
            </a:r>
            <a:r>
              <a:rPr lang="en-US" dirty="0" smtClean="0"/>
              <a:t>. This took too much time and he decided to do something about it!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30" y="2992523"/>
            <a:ext cx="664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History of how Node came to be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676400"/>
            <a:ext cx="11137900" cy="43815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In 2009, a nearly broke Ryan </a:t>
            </a:r>
            <a:r>
              <a:rPr lang="en-US" dirty="0"/>
              <a:t>Dahl introduced </a:t>
            </a:r>
            <a:r>
              <a:rPr lang="en-US" dirty="0" err="1"/>
              <a:t>Node.js</a:t>
            </a:r>
            <a:r>
              <a:rPr lang="en-US" dirty="0"/>
              <a:t> to world at the European JS </a:t>
            </a:r>
            <a:r>
              <a:rPr lang="en-US" dirty="0" smtClean="0"/>
              <a:t>Conference.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25700"/>
            <a:ext cx="2603500" cy="39052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24300" y="3632200"/>
            <a:ext cx="3098800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3009900"/>
            <a:ext cx="2141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how Node came to be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80" y="2074334"/>
            <a:ext cx="6090920" cy="821266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/>
              <a:t>Before JS wouldn't run the same way in diff browsers *</a:t>
            </a:r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6111" y="3275906"/>
            <a:ext cx="484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age was called the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“Browser Wars”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81" y="1808068"/>
            <a:ext cx="3340099" cy="44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84249"/>
            <a:ext cx="10058400" cy="8076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History of how Node came to be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7880" y="2946400"/>
            <a:ext cx="3741420" cy="190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Before </a:t>
            </a:r>
            <a:r>
              <a:rPr lang="en-US" dirty="0"/>
              <a:t>JS only ran in browsers and it could only do simple </a:t>
            </a:r>
            <a:r>
              <a:rPr lang="en-US" dirty="0" smtClean="0"/>
              <a:t>things like forms submissions.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470152"/>
            <a:ext cx="6129348" cy="44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84249"/>
            <a:ext cx="10058400" cy="80761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how Node came to be</a:t>
            </a:r>
            <a:r>
              <a:rPr lang="is-IS" sz="4000" dirty="0"/>
              <a:t>…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4434"/>
            <a:ext cx="10058400" cy="618066"/>
          </a:xfrm>
        </p:spPr>
        <p:txBody>
          <a:bodyPr/>
          <a:lstStyle/>
          <a:p>
            <a:r>
              <a:rPr lang="en-US" dirty="0" smtClean="0"/>
              <a:t>Some said JavaScript was a toy!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628900"/>
            <a:ext cx="4478867" cy="335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96" y="1318862"/>
            <a:ext cx="4062103" cy="235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66" y="3960454"/>
            <a:ext cx="4022733" cy="266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154" y="3674882"/>
            <a:ext cx="3853646" cy="250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257" y="1785668"/>
            <a:ext cx="4064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898" y="2253363"/>
            <a:ext cx="3966308" cy="28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how Node came to be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71134"/>
            <a:ext cx="3522980" cy="1229360"/>
          </a:xfrm>
        </p:spPr>
        <p:txBody>
          <a:bodyPr>
            <a:normAutofit fontScale="2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sz="8000" dirty="0"/>
              <a:t>JS couldn't talk to </a:t>
            </a:r>
            <a:r>
              <a:rPr lang="en-US" sz="8000" dirty="0" smtClean="0"/>
              <a:t>servers </a:t>
            </a:r>
            <a:r>
              <a:rPr lang="en-US" sz="8000" dirty="0"/>
              <a:t>at </a:t>
            </a:r>
            <a:r>
              <a:rPr lang="en-US" sz="8000" dirty="0" smtClean="0"/>
              <a:t>all 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2485814"/>
            <a:ext cx="3352800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1" y="2426528"/>
            <a:ext cx="561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JS could use AJAX to talk to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PHP applications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an Apache server. 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charset="2"/>
              <a:buChar char="q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 Developer wanted to be full-stack, he/she would have been forced 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choose a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track. (EX: PERL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PHP or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Java)</a:t>
            </a:r>
          </a:p>
          <a:p>
            <a:pPr lvl="1">
              <a:buFont typeface="Wingdings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2" indent="-285750">
              <a:buFont typeface="Wingdings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When new languages would replace others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due to industry changes, the Dev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now had to learn a new language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all over again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C0C0C0"/>
      </a:accent1>
      <a:accent2>
        <a:srgbClr val="B27EB5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CodesNow_template" id="{F3BE1310-95FE-DF4F-9180-D46E4E34F12A}" vid="{452396FC-EC8C-844A-A39E-EE2E645B8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SheCodesNow_template</Template>
  <TotalTime>14592</TotalTime>
  <Words>828</Words>
  <Application>Microsoft Macintosh PowerPoint</Application>
  <PresentationFormat>Widescreen</PresentationFormat>
  <Paragraphs>142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Courier New</vt:lpstr>
      <vt:lpstr>Silom</vt:lpstr>
      <vt:lpstr>Wingdings</vt:lpstr>
      <vt:lpstr>Arial</vt:lpstr>
      <vt:lpstr>Retrospect</vt:lpstr>
      <vt:lpstr>PowerPoint Presentation</vt:lpstr>
      <vt:lpstr>Intro to Node Part I: How does it work?</vt:lpstr>
      <vt:lpstr>In Part 1, we will cover...</vt:lpstr>
      <vt:lpstr>Did You Know?</vt:lpstr>
      <vt:lpstr>History of how Node came to be…</vt:lpstr>
      <vt:lpstr>History of how Node came to be…</vt:lpstr>
      <vt:lpstr>History of how Node came to be…</vt:lpstr>
      <vt:lpstr>History of how Node came to be…</vt:lpstr>
      <vt:lpstr>History of how Node came to be…</vt:lpstr>
      <vt:lpstr>History of how Node came to be:</vt:lpstr>
      <vt:lpstr>What are the top benefits of Node ?</vt:lpstr>
      <vt:lpstr>How do servers work anyway?</vt:lpstr>
      <vt:lpstr>Back in my day …</vt:lpstr>
      <vt:lpstr>In Node.js</vt:lpstr>
      <vt:lpstr>Go to Cloud9; online tool</vt:lpstr>
      <vt:lpstr>Let’s go to GitHub repo</vt:lpstr>
      <vt:lpstr>Basic Components Needed</vt:lpstr>
      <vt:lpstr>Extra Learning Sources: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Alejandra Olvera-Novack</dc:creator>
  <cp:lastModifiedBy>Alejandra Olvera-Novack</cp:lastModifiedBy>
  <cp:revision>166</cp:revision>
  <dcterms:created xsi:type="dcterms:W3CDTF">2016-11-07T22:06:58Z</dcterms:created>
  <dcterms:modified xsi:type="dcterms:W3CDTF">2017-05-17T20:00:16Z</dcterms:modified>
</cp:coreProperties>
</file>